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56" r:id="rId3"/>
    <p:sldMasterId id="2147483654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8" r:id="rId14"/>
    <p:sldMasterId id="2147483676" r:id="rId15"/>
    <p:sldMasterId id="2147483680" r:id="rId16"/>
    <p:sldMasterId id="2147483711" r:id="rId17"/>
  </p:sldMasterIdLst>
  <p:notesMasterIdLst>
    <p:notesMasterId r:id="rId35"/>
  </p:notesMasterIdLst>
  <p:sldIdLst>
    <p:sldId id="348" r:id="rId18"/>
    <p:sldId id="340" r:id="rId19"/>
    <p:sldId id="306" r:id="rId20"/>
    <p:sldId id="349" r:id="rId21"/>
    <p:sldId id="350" r:id="rId22"/>
    <p:sldId id="358" r:id="rId23"/>
    <p:sldId id="351" r:id="rId24"/>
    <p:sldId id="352" r:id="rId25"/>
    <p:sldId id="353" r:id="rId26"/>
    <p:sldId id="359" r:id="rId27"/>
    <p:sldId id="354" r:id="rId28"/>
    <p:sldId id="356" r:id="rId29"/>
    <p:sldId id="355" r:id="rId30"/>
    <p:sldId id="360" r:id="rId31"/>
    <p:sldId id="357" r:id="rId32"/>
    <p:sldId id="321" r:id="rId33"/>
    <p:sldId id="3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C4B"/>
    <a:srgbClr val="E4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 autoAdjust="0"/>
    <p:restoredTop sz="81923"/>
  </p:normalViewPr>
  <p:slideViewPr>
    <p:cSldViewPr snapToGrid="0" snapToObjects="1">
      <p:cViewPr varScale="1">
        <p:scale>
          <a:sx n="104" d="100"/>
          <a:sy n="104" d="100"/>
        </p:scale>
        <p:origin x="77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ableStyles" Target="tableStyles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D96-4E40-A7A1-10E6DC5065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D96-4E40-A7A1-10E6DC5065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96-4E40-A7A1-10E6DC5065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D96-4E40-A7A1-10E6DC5065CC}"/>
              </c:ext>
            </c:extLst>
          </c:dPt>
          <c:cat>
            <c:strRef>
              <c:f>Sheet1!$A$2:$A$5</c:f>
              <c:strCache>
                <c:ptCount val="2"/>
                <c:pt idx="0">
                  <c:v>Covered</c:v>
                </c:pt>
                <c:pt idx="1">
                  <c:v>Uncovered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89.78</c:v>
                </c:pt>
                <c:pt idx="1">
                  <c:v>10.220000000000001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C6-40D5-8F49-043868D2C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737181985915126"/>
          <c:y val="0.77503637162271111"/>
          <c:w val="0.5935068605285726"/>
          <c:h val="0.122881946956296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13-44EC-970B-ABCAF0B1C7A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13-44EC-970B-ABCAF0B1C7A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13-44EC-970B-ABCAF0B1C7A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13-44EC-970B-ABCAF0B1C7A1}"/>
              </c:ext>
            </c:extLst>
          </c:dPt>
          <c:cat>
            <c:strRef>
              <c:f>Sheet1!$A$2:$A$5</c:f>
              <c:strCache>
                <c:ptCount val="2"/>
                <c:pt idx="0">
                  <c:v>Supported</c:v>
                </c:pt>
                <c:pt idx="1">
                  <c:v>Unsupported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67.239999999999995</c:v>
                </c:pt>
                <c:pt idx="1">
                  <c:v>32.76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13-44EC-970B-ABCAF0B1C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737181985915126"/>
          <c:y val="0.77503637162271111"/>
          <c:w val="0.5935068605285726"/>
          <c:h val="0.122881946956296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670-59E9-7040-86C6-47E90554D0F7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4223-1D8D-DB4E-80E4-3985798CD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9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2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0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1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0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48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222C4B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69961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1280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08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7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83807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8815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0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814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547871" y="2597277"/>
            <a:ext cx="5095875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19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831247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2032000" y="1851438"/>
            <a:ext cx="8127999" cy="3337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2441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8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0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2022" y="854673"/>
            <a:ext cx="8767956" cy="4377128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666387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84933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52987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1108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478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244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1128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6995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3233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6663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1840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999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229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77102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8366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2520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0393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73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44627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1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33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2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8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1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7CB0A-83FA-4CE0-8E17-0B278D97D6E1}"/>
              </a:ext>
            </a:extLst>
          </p:cNvPr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73C7B-B17E-4514-91EB-8B8B68BD2FAC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2C0C3-2417-4386-84C4-6429E277DCF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4F6B4E-98B6-4DDE-824B-DDF50A842942}"/>
              </a:ext>
            </a:extLst>
          </p:cNvPr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4CB0E-B01B-4258-BE80-823D6C2DE444}"/>
              </a:ext>
            </a:extLst>
          </p:cNvPr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C0ED54-6F88-480B-ABC2-9E91195A9BDA}"/>
              </a:ext>
            </a:extLst>
          </p:cNvPr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8A45F-7DF5-4969-8EC5-1F7A1E24B96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763774" y="5951020"/>
            <a:ext cx="2060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1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F63B58-B235-40FF-A093-6B6500474E57}"/>
              </a:ext>
            </a:extLst>
          </p:cNvPr>
          <p:cNvSpPr txBox="1">
            <a:spLocks/>
          </p:cNvSpPr>
          <p:nvPr/>
        </p:nvSpPr>
        <p:spPr>
          <a:xfrm>
            <a:off x="1172234" y="2091151"/>
            <a:ext cx="10886968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 err="1">
                <a:solidFill>
                  <a:schemeClr val="tx1"/>
                </a:solidFill>
              </a:rPr>
              <a:t>TinyLink</a:t>
            </a:r>
            <a:r>
              <a:rPr lang="en-US" u="none" cap="none" dirty="0">
                <a:solidFill>
                  <a:schemeClr val="tx1"/>
                </a:solidFill>
              </a:rPr>
              <a:t>: A Holistic System for Rapid Development of IoT Applications </a:t>
            </a:r>
          </a:p>
          <a:p>
            <a:endParaRPr lang="en-US" b="0" u="none" cap="none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6840B-1405-4372-9F6C-193F112E99C9}"/>
              </a:ext>
            </a:extLst>
          </p:cNvPr>
          <p:cNvSpPr/>
          <p:nvPr/>
        </p:nvSpPr>
        <p:spPr>
          <a:xfrm>
            <a:off x="1172234" y="3429000"/>
            <a:ext cx="93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Gaoyang</a:t>
            </a:r>
            <a:r>
              <a:rPr lang="en-US" dirty="0"/>
              <a:t> Guan, Wei Dong, Yi Gao, </a:t>
            </a:r>
            <a:r>
              <a:rPr lang="en-US" dirty="0" err="1"/>
              <a:t>Kaibo</a:t>
            </a:r>
            <a:r>
              <a:rPr lang="en-US" dirty="0"/>
              <a:t> Fu, </a:t>
            </a:r>
            <a:r>
              <a:rPr lang="en-US" dirty="0" err="1"/>
              <a:t>Zhihao</a:t>
            </a:r>
            <a:r>
              <a:rPr lang="en-US" dirty="0"/>
              <a:t> Cheng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E4FF97-1CC1-4352-9E08-E2BB4A120C70}"/>
              </a:ext>
            </a:extLst>
          </p:cNvPr>
          <p:cNvSpPr/>
          <p:nvPr/>
        </p:nvSpPr>
        <p:spPr>
          <a:xfrm>
            <a:off x="1172234" y="3890665"/>
            <a:ext cx="533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MobiCom’17, October 16-20, 2017, Snowbird, UT, USA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6E57E-D262-2C4A-ACCC-534F2C70EF79}"/>
              </a:ext>
            </a:extLst>
          </p:cNvPr>
          <p:cNvSpPr/>
          <p:nvPr/>
        </p:nvSpPr>
        <p:spPr>
          <a:xfrm>
            <a:off x="1172234" y="4582467"/>
            <a:ext cx="811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Reviewed and presented by </a:t>
            </a:r>
            <a:r>
              <a:rPr lang="en-US" sz="2400" dirty="0" err="1"/>
              <a:t>Jingyun</a:t>
            </a:r>
            <a:r>
              <a:rPr lang="en-US" sz="2400" dirty="0"/>
              <a:t> Ning (jn2ne@virginia.edu)</a:t>
            </a:r>
          </a:p>
        </p:txBody>
      </p:sp>
    </p:spTree>
    <p:extLst>
      <p:ext uri="{BB962C8B-B14F-4D97-AF65-F5344CB8AC3E}">
        <p14:creationId xmlns:p14="http://schemas.microsoft.com/office/powerpoint/2010/main" val="86834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549200" y="7169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Proposed Method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 err="1">
                <a:solidFill>
                  <a:schemeClr val="tx1"/>
                </a:solidFill>
                <a:latin typeface="+mn-lt"/>
              </a:rPr>
              <a:t>TinyLink</a:t>
            </a: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 System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System Architecture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4625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20D65B-698F-4B83-933E-D2C9D673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88" y="1988588"/>
            <a:ext cx="5535136" cy="239937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345884F-AA84-4E63-A2E0-26C502D6CF67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Experiment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FD43C-41A2-4320-8DB0-F5F5392F6AB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3BC12AF-6B33-4274-A781-CCBFF60D37E2}"/>
              </a:ext>
            </a:extLst>
          </p:cNvPr>
          <p:cNvSpPr txBox="1">
            <a:spLocks/>
          </p:cNvSpPr>
          <p:nvPr/>
        </p:nvSpPr>
        <p:spPr>
          <a:xfrm>
            <a:off x="1451360" y="1443291"/>
            <a:ext cx="9826624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Hardware database</a:t>
            </a: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Benchmarks</a:t>
            </a:r>
          </a:p>
          <a:p>
            <a:pPr marL="1143000"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LED Write, </a:t>
            </a: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WiFi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Get, File Write &amp; Read, Temperature Read, Humidity Read, Light Read</a:t>
            </a:r>
          </a:p>
          <a:p>
            <a:pPr marL="685800" lvl="1"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1143000" lvl="2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097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9877ED-0C23-464C-A266-67966ED5E535}"/>
              </a:ext>
            </a:extLst>
          </p:cNvPr>
          <p:cNvSpPr txBox="1">
            <a:spLocks/>
          </p:cNvSpPr>
          <p:nvPr/>
        </p:nvSpPr>
        <p:spPr>
          <a:xfrm>
            <a:off x="1323975" y="1670161"/>
            <a:ext cx="8444480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Smart houseplant application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Air quality monitoring application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Voice controlled LED lamp application</a:t>
            </a:r>
          </a:p>
          <a:p>
            <a:pPr marL="1143000" lvl="2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DE07994-712D-4382-B4EA-18E46DC8E12C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Case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B3121-45A5-4793-8178-8497E08C9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60"/>
          <a:stretch/>
        </p:blipFill>
        <p:spPr>
          <a:xfrm>
            <a:off x="1171782" y="4045527"/>
            <a:ext cx="3060340" cy="1856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9FE8D-1E96-4895-ACD1-39F44F13E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3" r="31709"/>
          <a:stretch/>
        </p:blipFill>
        <p:spPr>
          <a:xfrm>
            <a:off x="4551771" y="3936180"/>
            <a:ext cx="3198265" cy="204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471C2-E820-4890-A4B2-A49071A6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91" t="484"/>
          <a:stretch/>
        </p:blipFill>
        <p:spPr>
          <a:xfrm>
            <a:off x="7923811" y="3913520"/>
            <a:ext cx="2944214" cy="1958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BA035-5444-40AA-9192-2E93D5476B7E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2227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1194571-2E5C-4D27-8F8F-60EFC52D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87" y="4091411"/>
            <a:ext cx="6658985" cy="197221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08ADF2-22D0-47AB-AE01-BF7A016BA00E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6822-E0F2-4C00-A021-B4E21790529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6B1C26-C49B-4A99-A203-E444B56105A4}"/>
              </a:ext>
            </a:extLst>
          </p:cNvPr>
          <p:cNvSpPr txBox="1">
            <a:spLocks/>
          </p:cNvSpPr>
          <p:nvPr/>
        </p:nvSpPr>
        <p:spPr>
          <a:xfrm>
            <a:off x="1451360" y="1333419"/>
            <a:ext cx="8444480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Ease of programming</a:t>
            </a:r>
          </a:p>
          <a:p>
            <a:pPr marL="685800" lvl="1">
              <a:lnSpc>
                <a:spcPct val="150000"/>
              </a:lnSpc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Feasible solutions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00000"/>
              </a:lnSpc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1143000" lvl="2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064901-E6EF-4300-893D-2BF54F1A6A14}"/>
              </a:ext>
            </a:extLst>
          </p:cNvPr>
          <p:cNvGrpSpPr/>
          <p:nvPr/>
        </p:nvGrpSpPr>
        <p:grpSpPr>
          <a:xfrm>
            <a:off x="1792287" y="2031744"/>
            <a:ext cx="7845267" cy="1633766"/>
            <a:chOff x="1792288" y="2031744"/>
            <a:chExt cx="7160736" cy="16337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6D828E-7B23-42EF-ABC9-29F31D2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2288" y="2031744"/>
              <a:ext cx="6217920" cy="1633766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141B67-32B6-43BA-9986-2229878D033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80" y="2692400"/>
              <a:ext cx="526288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3C318-62A4-4C9C-9349-8AF99B90A7FE}"/>
                </a:ext>
              </a:extLst>
            </p:cNvPr>
            <p:cNvSpPr txBox="1"/>
            <p:nvPr/>
          </p:nvSpPr>
          <p:spPr>
            <a:xfrm>
              <a:off x="8174832" y="2110627"/>
              <a:ext cx="778192" cy="33855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52.8%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F2E803-5D95-4A19-8126-337422FED3C6}"/>
                </a:ext>
              </a:extLst>
            </p:cNvPr>
            <p:cNvCxnSpPr/>
            <p:nvPr/>
          </p:nvCxnSpPr>
          <p:spPr>
            <a:xfrm flipH="1">
              <a:off x="7884160" y="2449181"/>
              <a:ext cx="290672" cy="2432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CF60B0A-BC2B-4AC7-B488-C34B9DF89AEB}"/>
              </a:ext>
            </a:extLst>
          </p:cNvPr>
          <p:cNvSpPr/>
          <p:nvPr/>
        </p:nvSpPr>
        <p:spPr>
          <a:xfrm>
            <a:off x="1107756" y="3983556"/>
            <a:ext cx="7845268" cy="216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Overheads</a:t>
            </a:r>
          </a:p>
          <a:p>
            <a:pPr marL="1485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Execution overhead</a:t>
            </a:r>
          </a:p>
          <a:p>
            <a:pPr marL="1485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Program space overhead</a:t>
            </a:r>
          </a:p>
          <a:p>
            <a:pPr marL="1485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Memory space overhead</a:t>
            </a:r>
          </a:p>
        </p:txBody>
      </p:sp>
    </p:spTree>
    <p:extLst>
      <p:ext uri="{BB962C8B-B14F-4D97-AF65-F5344CB8AC3E}">
        <p14:creationId xmlns:p14="http://schemas.microsoft.com/office/powerpoint/2010/main" val="24266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694 L -0.00365 -0.29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25 L -0.00013 -0.285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549200" y="7169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Proposed Method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 err="1">
                <a:solidFill>
                  <a:schemeClr val="tx1"/>
                </a:solidFill>
                <a:latin typeface="+mn-lt"/>
              </a:rPr>
              <a:t>TinyLink</a:t>
            </a: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 System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System Architecture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2097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8E745D-5F21-41CA-9B7B-CF11140ABFEB}"/>
              </a:ext>
            </a:extLst>
          </p:cNvPr>
          <p:cNvSpPr txBox="1">
            <a:spLocks/>
          </p:cNvSpPr>
          <p:nvPr/>
        </p:nvSpPr>
        <p:spPr>
          <a:xfrm>
            <a:off x="284206" y="1748206"/>
            <a:ext cx="11137369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Strengths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Reduce </a:t>
            </a:r>
            <a:r>
              <a:rPr lang="en-US" sz="2600" b="0" cap="none" dirty="0">
                <a:solidFill>
                  <a:schemeClr val="tx1"/>
                </a:solidFill>
              </a:rPr>
              <a:t>the developing time and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total cost of existing applications.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Save local space for both developers and clients.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Provide a large hardware database. 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Weaknesses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Is total cost a good optimization criterion? (e.g. security, extensibility)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Need to implement more API to support hardware components.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A97E11-D5B0-4F7A-9059-2B1A332AFE3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C30E5-6EA6-4889-BA9B-B098D4E7BD8B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1091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758B87-ECD5-4138-9198-0EAB01D4ECE7}"/>
              </a:ext>
            </a:extLst>
          </p:cNvPr>
          <p:cNvSpPr/>
          <p:nvPr/>
        </p:nvSpPr>
        <p:spPr>
          <a:xfrm>
            <a:off x="4438398" y="2967335"/>
            <a:ext cx="331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3285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6C332D-1794-954E-988D-BAA63AE85523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Overhead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04CFA-2B55-974C-BA93-670BCCAB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8" y="1459798"/>
            <a:ext cx="5957455" cy="153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70A88-AF60-3146-A542-BEF53D64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8" y="3074914"/>
            <a:ext cx="4911799" cy="1393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E112C-C9D4-DB4E-ABC6-1B7BFA14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28" y="4544587"/>
            <a:ext cx="5140036" cy="1529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4D2E59-4FF2-CD49-9F2C-33FD615055CE}"/>
                  </a:ext>
                </a:extLst>
              </p:cNvPr>
              <p:cNvSpPr txBox="1"/>
              <p:nvPr/>
            </p:nvSpPr>
            <p:spPr>
              <a:xfrm>
                <a:off x="7093529" y="1962787"/>
                <a:ext cx="3657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Execution overhead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 (0.75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for LED in UNO)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4D2E59-4FF2-CD49-9F2C-33FD61505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29" y="1962787"/>
                <a:ext cx="3657598" cy="646331"/>
              </a:xfrm>
              <a:prstGeom prst="rect">
                <a:avLst/>
              </a:prstGeom>
              <a:blipFill>
                <a:blip r:embed="rId6"/>
                <a:stretch>
                  <a:fillRect l="-1384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7EEE46-5297-6F4D-9C0A-902D616069C6}"/>
              </a:ext>
            </a:extLst>
          </p:cNvPr>
          <p:cNvSpPr txBox="1"/>
          <p:nvPr/>
        </p:nvSpPr>
        <p:spPr>
          <a:xfrm>
            <a:off x="5985164" y="3388266"/>
            <a:ext cx="476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flash </a:t>
            </a:r>
          </a:p>
          <a:p>
            <a:r>
              <a:rPr lang="en-US" dirty="0"/>
              <a:t>UNO: 32KB, ONE: 16MB, BBB &amp; RP2: at least 4GB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8829D-0BF1-4344-A728-91855F560E14}"/>
              </a:ext>
            </a:extLst>
          </p:cNvPr>
          <p:cNvSpPr txBox="1"/>
          <p:nvPr/>
        </p:nvSpPr>
        <p:spPr>
          <a:xfrm>
            <a:off x="6345382" y="4813745"/>
            <a:ext cx="2473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UNO: 8.35% of RAM size</a:t>
            </a:r>
          </a:p>
          <a:p>
            <a:r>
              <a:rPr lang="en-US" dirty="0"/>
              <a:t>ONE: 1.03% of RAM size</a:t>
            </a:r>
          </a:p>
          <a:p>
            <a:r>
              <a:rPr lang="en-US" dirty="0"/>
              <a:t>BBB: 512MB RAM size</a:t>
            </a:r>
          </a:p>
          <a:p>
            <a:r>
              <a:rPr lang="en-US" dirty="0"/>
              <a:t>RP2: 1GB RAM size</a:t>
            </a:r>
          </a:p>
        </p:txBody>
      </p:sp>
    </p:spTree>
    <p:extLst>
      <p:ext uri="{BB962C8B-B14F-4D97-AF65-F5344CB8AC3E}">
        <p14:creationId xmlns:p14="http://schemas.microsoft.com/office/powerpoint/2010/main" val="394837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549200" y="7169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Proposed Method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 err="1">
                <a:solidFill>
                  <a:schemeClr val="tx1"/>
                </a:solidFill>
                <a:latin typeface="+mn-lt"/>
              </a:rPr>
              <a:t>TinyLink</a:t>
            </a: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 System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System Architecture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1382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B3E66A3-7BAC-4999-8604-BBA3FBC72AC6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IoT Applications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5B8736-E232-4966-A398-0A12434C11B1}"/>
              </a:ext>
            </a:extLst>
          </p:cNvPr>
          <p:cNvSpPr txBox="1">
            <a:spLocks/>
          </p:cNvSpPr>
          <p:nvPr/>
        </p:nvSpPr>
        <p:spPr>
          <a:xfrm>
            <a:off x="1792288" y="1766182"/>
            <a:ext cx="6850006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0" cap="none" dirty="0">
              <a:solidFill>
                <a:srgbClr val="FF0000"/>
              </a:solidFill>
              <a:latin typeface="+mn-lt"/>
            </a:endParaRPr>
          </a:p>
          <a:p>
            <a:pPr lvl="1"/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000" b="0" cap="none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5B920-5D09-C641-9F63-C505E685A956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10BDBB-DEC8-2D44-ABF9-5BA62262D818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5217291" y="1766182"/>
            <a:ext cx="0" cy="4044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9F1E7F-1CB3-E446-A413-6631BFDD8341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1792288" y="3788306"/>
            <a:ext cx="685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3C977-4009-6A45-BFC3-2D3014DF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90" y="1888775"/>
            <a:ext cx="3159000" cy="1776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87A43-8DF9-5A4A-96F5-4223AC88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79" y="1659417"/>
            <a:ext cx="2675061" cy="2006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2233D9-F651-7D4E-8135-09F16106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290" y="3910900"/>
            <a:ext cx="3158991" cy="1932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A890D6-3A64-E94E-97EE-E2B7CA097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78" y="3910900"/>
            <a:ext cx="3376942" cy="18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31D8D0-4BA3-9E46-BB0B-CD845C3D173D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D7AD-677E-4258-AC30-FBC03B59D708}"/>
              </a:ext>
            </a:extLst>
          </p:cNvPr>
          <p:cNvSpPr txBox="1">
            <a:spLocks/>
          </p:cNvSpPr>
          <p:nvPr/>
        </p:nvSpPr>
        <p:spPr>
          <a:xfrm>
            <a:off x="952501" y="1806884"/>
            <a:ext cx="9915524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Traditional development approach is complex and time-consuming. </a:t>
            </a: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Need to know all aspects of IoT system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Hardware and Software are tightly coupled</a:t>
            </a:r>
          </a:p>
          <a:p>
            <a:pPr marL="1143000" lvl="2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732228-4609-49DB-8C20-BE6C4D656D89}"/>
              </a:ext>
            </a:extLst>
          </p:cNvPr>
          <p:cNvGrpSpPr/>
          <p:nvPr/>
        </p:nvGrpSpPr>
        <p:grpSpPr>
          <a:xfrm>
            <a:off x="2095406" y="2685276"/>
            <a:ext cx="7293357" cy="939780"/>
            <a:chOff x="1901442" y="2905780"/>
            <a:chExt cx="7293357" cy="9397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26D35EB-8DA5-4DEC-9FD0-C7CBC55241B9}"/>
                </a:ext>
              </a:extLst>
            </p:cNvPr>
            <p:cNvSpPr/>
            <p:nvPr/>
          </p:nvSpPr>
          <p:spPr>
            <a:xfrm>
              <a:off x="1901442" y="3012440"/>
              <a:ext cx="1747521" cy="83312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Analysis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17E5C1-8FCD-48E8-B15E-E692AC06CC44}"/>
                </a:ext>
              </a:extLst>
            </p:cNvPr>
            <p:cNvSpPr/>
            <p:nvPr/>
          </p:nvSpPr>
          <p:spPr>
            <a:xfrm>
              <a:off x="4674360" y="3012440"/>
              <a:ext cx="1747521" cy="83312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 platform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A53192-988B-42F3-8863-D85F6392C4B2}"/>
                </a:ext>
              </a:extLst>
            </p:cNvPr>
            <p:cNvCxnSpPr>
              <a:stCxn id="2" idx="6"/>
              <a:endCxn id="6" idx="2"/>
            </p:cNvCxnSpPr>
            <p:nvPr/>
          </p:nvCxnSpPr>
          <p:spPr>
            <a:xfrm>
              <a:off x="3648963" y="3429000"/>
              <a:ext cx="10253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73C5BC-028F-4D39-9F24-4C488F369FCC}"/>
                </a:ext>
              </a:extLst>
            </p:cNvPr>
            <p:cNvSpPr txBox="1"/>
            <p:nvPr/>
          </p:nvSpPr>
          <p:spPr>
            <a:xfrm>
              <a:off x="3577462" y="2905780"/>
              <a:ext cx="1310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Functionality requirements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F4F94D-8CAC-4A89-9561-36714B26BF1E}"/>
                </a:ext>
              </a:extLst>
            </p:cNvPr>
            <p:cNvSpPr/>
            <p:nvPr/>
          </p:nvSpPr>
          <p:spPr>
            <a:xfrm>
              <a:off x="7447278" y="3012440"/>
              <a:ext cx="1747521" cy="83312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code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82611C-06E7-4EA5-B59F-B64297AA2144}"/>
                </a:ext>
              </a:extLst>
            </p:cNvPr>
            <p:cNvCxnSpPr/>
            <p:nvPr/>
          </p:nvCxnSpPr>
          <p:spPr>
            <a:xfrm>
              <a:off x="6421881" y="3429000"/>
              <a:ext cx="10253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24EC9-B7E1-4ED7-96CB-326B3C6E4C3F}"/>
                </a:ext>
              </a:extLst>
            </p:cNvPr>
            <p:cNvSpPr txBox="1"/>
            <p:nvPr/>
          </p:nvSpPr>
          <p:spPr>
            <a:xfrm>
              <a:off x="6518782" y="2905780"/>
              <a:ext cx="1025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Software libraries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C424B-E338-4794-80C4-CCEF47C838D8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58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D69A42-7366-461C-9C07-71C5D253D6B1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975303-AE2C-42E3-A41A-9A77377292F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 err="1">
                <a:solidFill>
                  <a:schemeClr val="tx1"/>
                </a:solidFill>
              </a:rPr>
              <a:t>TinyLink</a:t>
            </a:r>
            <a:r>
              <a:rPr lang="en-US" u="none" cap="none" dirty="0">
                <a:solidFill>
                  <a:schemeClr val="tx1"/>
                </a:solidFill>
              </a:rPr>
              <a:t> System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74F739-00C3-4C5F-AD93-24D5674FC8AF}"/>
              </a:ext>
            </a:extLst>
          </p:cNvPr>
          <p:cNvGrpSpPr/>
          <p:nvPr/>
        </p:nvGrpSpPr>
        <p:grpSpPr>
          <a:xfrm>
            <a:off x="6228080" y="1621962"/>
            <a:ext cx="5390833" cy="4308934"/>
            <a:chOff x="3324670" y="1824203"/>
            <a:chExt cx="5390833" cy="43089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63ED19-933D-4E8D-864E-AC6E52FF46CD}"/>
                </a:ext>
              </a:extLst>
            </p:cNvPr>
            <p:cNvSpPr/>
            <p:nvPr/>
          </p:nvSpPr>
          <p:spPr>
            <a:xfrm>
              <a:off x="5232400" y="1824203"/>
              <a:ext cx="1554480" cy="5181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Analysis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C8AC1E-6A21-48B4-91C1-5EC2BC35354F}"/>
                </a:ext>
              </a:extLst>
            </p:cNvPr>
            <p:cNvSpPr/>
            <p:nvPr/>
          </p:nvSpPr>
          <p:spPr>
            <a:xfrm>
              <a:off x="5232400" y="2911323"/>
              <a:ext cx="1554480" cy="5181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Code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E395AD-D184-4ED7-9E1B-55E3F285D97E}"/>
                </a:ext>
              </a:extLst>
            </p:cNvPr>
            <p:cNvSpPr/>
            <p:nvPr/>
          </p:nvSpPr>
          <p:spPr>
            <a:xfrm>
              <a:off x="4042446" y="4167617"/>
              <a:ext cx="1544033" cy="824031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 Generation System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6EF98CA-25C7-4E83-B38D-730D604B5532}"/>
                </a:ext>
              </a:extLst>
            </p:cNvPr>
            <p:cNvSpPr/>
            <p:nvPr/>
          </p:nvSpPr>
          <p:spPr>
            <a:xfrm>
              <a:off x="6500880" y="4164594"/>
              <a:ext cx="1675026" cy="82705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Generation System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71C2C40-CDE5-490D-A598-B0DE7AF0EA2B}"/>
                </a:ext>
              </a:extLst>
            </p:cNvPr>
            <p:cNvSpPr/>
            <p:nvPr/>
          </p:nvSpPr>
          <p:spPr>
            <a:xfrm>
              <a:off x="5242847" y="5614977"/>
              <a:ext cx="1554480" cy="5181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TinyLink</a:t>
              </a:r>
              <a:r>
                <a:rPr lang="en-US" dirty="0"/>
                <a:t> Applications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C9313-2366-4CCD-9B34-67147F8D7909}"/>
                </a:ext>
              </a:extLst>
            </p:cNvPr>
            <p:cNvSpPr/>
            <p:nvPr/>
          </p:nvSpPr>
          <p:spPr>
            <a:xfrm>
              <a:off x="3324670" y="3754599"/>
              <a:ext cx="5390833" cy="1527642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ADF11E-BF4B-4EE4-A4C3-4CC7A323FE7F}"/>
                </a:ext>
              </a:extLst>
            </p:cNvPr>
            <p:cNvSpPr/>
            <p:nvPr/>
          </p:nvSpPr>
          <p:spPr>
            <a:xfrm>
              <a:off x="5275390" y="3795262"/>
              <a:ext cx="1667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TinyLink</a:t>
              </a:r>
              <a:r>
                <a:rPr lang="en-US" dirty="0">
                  <a:solidFill>
                    <a:srgbClr val="00B050"/>
                  </a:solidFill>
                </a:rPr>
                <a:t> System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7CFD99-AFE6-4EAE-8E0E-52579230783C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6009640" y="2342363"/>
              <a:ext cx="0" cy="568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85E201-6B0E-419C-B7E7-ED2B4BCC40D0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6009640" y="3429483"/>
              <a:ext cx="0" cy="3017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FD0D62-9D8B-4F90-8135-E5E0B937E7EF}"/>
                </a:ext>
              </a:extLst>
            </p:cNvPr>
            <p:cNvCxnSpPr>
              <a:cxnSpLocks/>
              <a:stCxn id="13" idx="4"/>
              <a:endCxn id="12" idx="0"/>
            </p:cNvCxnSpPr>
            <p:nvPr/>
          </p:nvCxnSpPr>
          <p:spPr>
            <a:xfrm>
              <a:off x="6020087" y="5282241"/>
              <a:ext cx="0" cy="332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CFBA52-4047-4D02-964A-46E3453DE6F6}"/>
              </a:ext>
            </a:extLst>
          </p:cNvPr>
          <p:cNvSpPr txBox="1">
            <a:spLocks/>
          </p:cNvSpPr>
          <p:nvPr/>
        </p:nvSpPr>
        <p:spPr>
          <a:xfrm>
            <a:off x="1064699" y="1724298"/>
            <a:ext cx="7723119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Input: Application code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Outputs: 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Configurations for hardware platform 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Executable binary code</a:t>
            </a:r>
          </a:p>
          <a:p>
            <a:pPr marL="1143000" lvl="2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2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549200" y="7169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Proposed Method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System Architecture</a:t>
            </a:r>
          </a:p>
          <a:p>
            <a:pPr marL="16002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Hardware and Software Systems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087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8D19FD-80E9-4B68-85F5-4E65CC6895C7}"/>
              </a:ext>
            </a:extLst>
          </p:cNvPr>
          <p:cNvSpPr txBox="1"/>
          <p:nvPr/>
        </p:nvSpPr>
        <p:spPr>
          <a:xfrm>
            <a:off x="10868025" y="5846809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D8F55F-C270-4FDD-A490-8DC59FCC81FD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System Architecture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98983E-C727-4575-AF0F-8BD6B81F8965}"/>
              </a:ext>
            </a:extLst>
          </p:cNvPr>
          <p:cNvSpPr txBox="1">
            <a:spLocks/>
          </p:cNvSpPr>
          <p:nvPr/>
        </p:nvSpPr>
        <p:spPr>
          <a:xfrm>
            <a:off x="1471680" y="1806884"/>
            <a:ext cx="7723119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marL="1143000" lvl="2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EF085-05DA-4E6D-BEFB-C9ABB1CC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439" y="1465851"/>
            <a:ext cx="6505633" cy="455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395F3-A4B2-4761-997F-9F310E75F7FC}"/>
              </a:ext>
            </a:extLst>
          </p:cNvPr>
          <p:cNvGrpSpPr/>
          <p:nvPr/>
        </p:nvGrpSpPr>
        <p:grpSpPr>
          <a:xfrm>
            <a:off x="902812" y="2016784"/>
            <a:ext cx="2561748" cy="1265786"/>
            <a:chOff x="897732" y="2016784"/>
            <a:chExt cx="2561748" cy="12657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2DC536E-3FE8-46D8-975E-C97CF87875CC}"/>
                </a:ext>
              </a:extLst>
            </p:cNvPr>
            <p:cNvSpPr/>
            <p:nvPr/>
          </p:nvSpPr>
          <p:spPr>
            <a:xfrm>
              <a:off x="897732" y="2016784"/>
              <a:ext cx="1971992" cy="1000736"/>
            </a:xfrm>
            <a:prstGeom prst="round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 components &amp; characteristics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76F20F-1BE9-4EDD-9DF2-E98EBDE152E1}"/>
                </a:ext>
              </a:extLst>
            </p:cNvPr>
            <p:cNvCxnSpPr/>
            <p:nvPr/>
          </p:nvCxnSpPr>
          <p:spPr>
            <a:xfrm>
              <a:off x="2803684" y="2977770"/>
              <a:ext cx="655796" cy="3048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6998DA8-7AE8-4DAA-B8AE-FCE3A5717507}"/>
              </a:ext>
            </a:extLst>
          </p:cNvPr>
          <p:cNvSpPr/>
          <p:nvPr/>
        </p:nvSpPr>
        <p:spPr>
          <a:xfrm>
            <a:off x="3136662" y="3794965"/>
            <a:ext cx="2420858" cy="159718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29B601-9918-48BC-A04F-5BA5CAA3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72" y="2557994"/>
            <a:ext cx="4611941" cy="1589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48706-1B75-402A-9A7A-66D1735E8651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49481B3-CEDF-4833-B291-598110255683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Hardware Configuration Generator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19076-DC43-4DE9-8CE7-1662F6FE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965" y="2376187"/>
            <a:ext cx="4109240" cy="177833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2412FD-CB3C-4261-B125-928636A32700}"/>
              </a:ext>
            </a:extLst>
          </p:cNvPr>
          <p:cNvSpPr txBox="1">
            <a:spLocks/>
          </p:cNvSpPr>
          <p:nvPr/>
        </p:nvSpPr>
        <p:spPr>
          <a:xfrm>
            <a:off x="1092344" y="1853889"/>
            <a:ext cx="9961418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Formulate the problem as an integer linear programming problem</a:t>
            </a: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Visualize the recommended hardware configuration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Employ the validation procedure</a:t>
            </a:r>
          </a:p>
          <a:p>
            <a:pPr marL="1143000" lvl="2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17862-F3E8-40B6-B0C0-D054AFA6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1" y="4521038"/>
            <a:ext cx="7868381" cy="14371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68ACF-FE99-4301-94B3-BA8283E6C6DE}"/>
              </a:ext>
            </a:extLst>
          </p:cNvPr>
          <p:cNvGrpSpPr/>
          <p:nvPr/>
        </p:nvGrpSpPr>
        <p:grpSpPr>
          <a:xfrm>
            <a:off x="6212702" y="4246463"/>
            <a:ext cx="5322804" cy="1532842"/>
            <a:chOff x="6200064" y="4384333"/>
            <a:chExt cx="5322804" cy="153284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771CEA2-2CA2-478F-88EE-1621F3A9A8AB}"/>
                </a:ext>
              </a:extLst>
            </p:cNvPr>
            <p:cNvGrpSpPr/>
            <p:nvPr/>
          </p:nvGrpSpPr>
          <p:grpSpPr>
            <a:xfrm>
              <a:off x="6200064" y="4384333"/>
              <a:ext cx="2246312" cy="1517174"/>
              <a:chOff x="519815" y="1154906"/>
              <a:chExt cx="2246312" cy="151717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54226B1-2670-4F3D-A68F-C0F4F4F59896}"/>
                  </a:ext>
                </a:extLst>
              </p:cNvPr>
              <p:cNvSpPr/>
              <p:nvPr/>
            </p:nvSpPr>
            <p:spPr>
              <a:xfrm>
                <a:off x="519815" y="1186242"/>
                <a:ext cx="2246312" cy="14858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Mainboards + Shields + Peripherals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A5AB865-ED46-4F3D-B36D-58F4F9C25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815" y="1805646"/>
                <a:ext cx="224631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A06245-B463-4CF3-9D9A-A32C283FD4BD}"/>
                  </a:ext>
                </a:extLst>
              </p:cNvPr>
              <p:cNvSpPr txBox="1"/>
              <p:nvPr/>
            </p:nvSpPr>
            <p:spPr>
              <a:xfrm>
                <a:off x="519815" y="1154906"/>
                <a:ext cx="22463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Provided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ports/pins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10FD88-C09D-46C1-BC03-1C7C627716AB}"/>
                </a:ext>
              </a:extLst>
            </p:cNvPr>
            <p:cNvGrpSpPr/>
            <p:nvPr/>
          </p:nvGrpSpPr>
          <p:grpSpPr>
            <a:xfrm>
              <a:off x="9276556" y="4400001"/>
              <a:ext cx="2246312" cy="1517174"/>
              <a:chOff x="519815" y="1154906"/>
              <a:chExt cx="2246312" cy="151717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1B9A8EB-5C3A-4EAD-BCE1-0EB4D167D95D}"/>
                  </a:ext>
                </a:extLst>
              </p:cNvPr>
              <p:cNvSpPr/>
              <p:nvPr/>
            </p:nvSpPr>
            <p:spPr>
              <a:xfrm>
                <a:off x="519815" y="1186242"/>
                <a:ext cx="2246312" cy="1485838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Mainboards + Shields + Peripherals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57BBEB4-BBC8-4C74-B3CE-6AAEA10CE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815" y="1805646"/>
                <a:ext cx="224631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B39AF9-5447-4DC5-9050-322E275F4386}"/>
                  </a:ext>
                </a:extLst>
              </p:cNvPr>
              <p:cNvSpPr txBox="1"/>
              <p:nvPr/>
            </p:nvSpPr>
            <p:spPr>
              <a:xfrm>
                <a:off x="519815" y="1154906"/>
                <a:ext cx="22463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Consumed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ports/pins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EA4B5BA-0A0A-4C83-91E9-8735B224449D}"/>
                    </a:ext>
                  </a:extLst>
                </p:cNvPr>
                <p:cNvSpPr/>
                <p:nvPr/>
              </p:nvSpPr>
              <p:spPr>
                <a:xfrm>
                  <a:off x="8500549" y="4748753"/>
                  <a:ext cx="776007" cy="7694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</m:oMath>
                    </m:oMathPara>
                  </a14:m>
                  <a:endParaRPr lang="en-US" sz="4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EA4B5BA-0A0A-4C83-91E9-8735B22444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549" y="4748753"/>
                  <a:ext cx="776007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138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1E83BD-E4C9-4F01-941E-D05E1288EA45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Software Generation System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05E3C5-F852-4596-80F6-389DDE119594}"/>
              </a:ext>
            </a:extLst>
          </p:cNvPr>
          <p:cNvSpPr txBox="1">
            <a:spLocks/>
          </p:cNvSpPr>
          <p:nvPr/>
        </p:nvSpPr>
        <p:spPr>
          <a:xfrm>
            <a:off x="1451360" y="1499492"/>
            <a:ext cx="8444480" cy="431451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Hardware configuration header file</a:t>
            </a:r>
          </a:p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Software API 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225 commonly used APIs from 116 IoT projects</a:t>
            </a:r>
            <a:endParaRPr lang="en-US" sz="2200" b="0" cap="none" dirty="0">
              <a:solidFill>
                <a:schemeClr val="tx1"/>
              </a:solidFill>
            </a:endParaRPr>
          </a:p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Library Implementation</a:t>
            </a:r>
          </a:p>
          <a:p>
            <a:pPr marL="1143000"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Implement the most commonly used libraries</a:t>
            </a:r>
          </a:p>
          <a:p>
            <a:pPr marL="1143000"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Reuse existing libraries</a:t>
            </a:r>
          </a:p>
          <a:p>
            <a:pPr marL="1143000"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Make it open-source</a:t>
            </a:r>
          </a:p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Cloud-based compiling</a:t>
            </a:r>
          </a:p>
          <a:p>
            <a:pPr marL="1143000" lvl="2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C34B00-5A0D-4478-8B0A-F7F68B86B026}"/>
              </a:ext>
            </a:extLst>
          </p:cNvPr>
          <p:cNvGrpSpPr/>
          <p:nvPr/>
        </p:nvGrpSpPr>
        <p:grpSpPr>
          <a:xfrm>
            <a:off x="1451360" y="3254534"/>
            <a:ext cx="7487980" cy="2559474"/>
            <a:chOff x="2056640" y="3630575"/>
            <a:chExt cx="7487980" cy="25594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6DFBC2-176E-4735-A12C-8129573C9E1D}"/>
                </a:ext>
              </a:extLst>
            </p:cNvPr>
            <p:cNvGrpSpPr/>
            <p:nvPr/>
          </p:nvGrpSpPr>
          <p:grpSpPr>
            <a:xfrm>
              <a:off x="2056640" y="3635670"/>
              <a:ext cx="3078480" cy="2485730"/>
              <a:chOff x="2615440" y="3731046"/>
              <a:chExt cx="3078480" cy="2485730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DA14BEC2-32ED-4A8C-B169-B0FDB689E2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246795"/>
                  </p:ext>
                </p:extLst>
              </p:nvPr>
            </p:nvGraphicFramePr>
            <p:xfrm>
              <a:off x="2615440" y="4101803"/>
              <a:ext cx="3078480" cy="211497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AB8D5C-C16B-4088-98A3-3CB4027827F7}"/>
                  </a:ext>
                </a:extLst>
              </p:cNvPr>
              <p:cNvSpPr txBox="1"/>
              <p:nvPr/>
            </p:nvSpPr>
            <p:spPr>
              <a:xfrm>
                <a:off x="3174240" y="3731046"/>
                <a:ext cx="1960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APIs from projects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BB5385-2A71-4DD1-92E7-F16551FBDEE1}"/>
                  </a:ext>
                </a:extLst>
              </p:cNvPr>
              <p:cNvSpPr txBox="1"/>
              <p:nvPr/>
            </p:nvSpPr>
            <p:spPr>
              <a:xfrm>
                <a:off x="2894840" y="4101803"/>
                <a:ext cx="843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10.22%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CD9524-B340-4A7F-8066-A03BBB976DC0}"/>
                  </a:ext>
                </a:extLst>
              </p:cNvPr>
              <p:cNvCxnSpPr/>
              <p:nvPr/>
            </p:nvCxnSpPr>
            <p:spPr>
              <a:xfrm>
                <a:off x="3525520" y="4217214"/>
                <a:ext cx="264160" cy="1223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4118F-36B1-45BD-904E-EF681666F16A}"/>
                  </a:ext>
                </a:extLst>
              </p:cNvPr>
              <p:cNvSpPr txBox="1"/>
              <p:nvPr/>
            </p:nvSpPr>
            <p:spPr>
              <a:xfrm>
                <a:off x="3799460" y="5042560"/>
                <a:ext cx="843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89.78%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9ACA33-349E-4ED1-8FE9-1BE23FB78746}"/>
                </a:ext>
              </a:extLst>
            </p:cNvPr>
            <p:cNvGrpSpPr/>
            <p:nvPr/>
          </p:nvGrpSpPr>
          <p:grpSpPr>
            <a:xfrm>
              <a:off x="5590220" y="3630575"/>
              <a:ext cx="3954400" cy="2559474"/>
              <a:chOff x="2243900" y="3657302"/>
              <a:chExt cx="3954400" cy="2559474"/>
            </a:xfrm>
          </p:grpSpPr>
          <p:graphicFrame>
            <p:nvGraphicFramePr>
              <p:cNvPr id="26" name="Chart 25">
                <a:extLst>
                  <a:ext uri="{FF2B5EF4-FFF2-40B4-BE49-F238E27FC236}">
                    <a16:creationId xmlns:a16="http://schemas.microsoft.com/office/drawing/2014/main" id="{66E3D60B-1977-4772-A33B-B0360854BB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04772811"/>
                  </p:ext>
                </p:extLst>
              </p:nvPr>
            </p:nvGraphicFramePr>
            <p:xfrm>
              <a:off x="2615440" y="4101803"/>
              <a:ext cx="3078480" cy="211497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3E362D-26CA-4551-AB11-57BED98A40EE}"/>
                  </a:ext>
                </a:extLst>
              </p:cNvPr>
              <p:cNvSpPr txBox="1"/>
              <p:nvPr/>
            </p:nvSpPr>
            <p:spPr>
              <a:xfrm>
                <a:off x="2243900" y="3657302"/>
                <a:ext cx="395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Implemented projects using </a:t>
                </a:r>
                <a:r>
                  <a:rPr lang="en-US" dirty="0" err="1"/>
                  <a:t>TinyLink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60CEF9-775D-407A-86F0-E9592B804F9C}"/>
                  </a:ext>
                </a:extLst>
              </p:cNvPr>
              <p:cNvSpPr txBox="1"/>
              <p:nvPr/>
            </p:nvSpPr>
            <p:spPr>
              <a:xfrm>
                <a:off x="2833500" y="4031345"/>
                <a:ext cx="843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32.76%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BF2D1D-3AAE-419A-828F-F37C0BFBA16C}"/>
                  </a:ext>
                </a:extLst>
              </p:cNvPr>
              <p:cNvCxnSpPr/>
              <p:nvPr/>
            </p:nvCxnSpPr>
            <p:spPr>
              <a:xfrm>
                <a:off x="3525520" y="4217214"/>
                <a:ext cx="264160" cy="1223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8027D7-5150-4616-8528-A024917BA969}"/>
                  </a:ext>
                </a:extLst>
              </p:cNvPr>
              <p:cNvSpPr txBox="1"/>
              <p:nvPr/>
            </p:nvSpPr>
            <p:spPr>
              <a:xfrm>
                <a:off x="3799460" y="5159289"/>
                <a:ext cx="843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67.24%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5F8A0D-6041-4A08-AB9B-2273E63EE1CB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1863C-30B2-2B46-B790-BED868FBF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446" y="1154905"/>
            <a:ext cx="3147766" cy="18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Pag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Pag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On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Two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13372</TotalTime>
  <Words>457</Words>
  <Application>Microsoft Macintosh PowerPoint</Application>
  <PresentationFormat>Widescreen</PresentationFormat>
  <Paragraphs>165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17</vt:i4>
      </vt:variant>
    </vt:vector>
  </HeadingPairs>
  <TitlesOfParts>
    <vt:vector size="43" baseType="lpstr"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Cambria Math</vt:lpstr>
      <vt:lpstr>Courier New</vt:lpstr>
      <vt:lpstr>Franklin Gothic Medium</vt:lpstr>
      <vt:lpstr>Title Page 1</vt:lpstr>
      <vt:lpstr>Title Page 2</vt:lpstr>
      <vt:lpstr>Title Page 3</vt:lpstr>
      <vt:lpstr>Title Page 4</vt:lpstr>
      <vt:lpstr>Contents</vt:lpstr>
      <vt:lpstr>Quote</vt:lpstr>
      <vt:lpstr>Blank</vt:lpstr>
      <vt:lpstr>Bulleted List One Column</vt:lpstr>
      <vt:lpstr>Bulleted List Two Column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宁 景云</cp:lastModifiedBy>
  <cp:revision>276</cp:revision>
  <dcterms:created xsi:type="dcterms:W3CDTF">2017-12-19T19:57:09Z</dcterms:created>
  <dcterms:modified xsi:type="dcterms:W3CDTF">2020-01-07T22:14:35Z</dcterms:modified>
</cp:coreProperties>
</file>